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omoscedasicity.docx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96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20229" y="347472"/>
            <a:ext cx="5521062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/>
            <a:r>
              <a:rPr sz="2600" b="1">
                <a:solidFill>
                  <a:srgbClr val="122A4A"/>
                </a:solidFill>
                <a:latin typeface="Arial"/>
                <a:cs typeface="B Zar" panose="00000400000000000000" pitchFamily="2" charset="-78"/>
              </a:rPr>
              <a:t>همسانی واریانس در آزمون t دو نمونه مستقل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74391" y="850392"/>
            <a:ext cx="3212738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/>
            <a:r>
              <a:rPr sz="1200">
                <a:solidFill>
                  <a:srgbClr val="5F6E7D"/>
                </a:solidFill>
                <a:latin typeface="Arial"/>
                <a:cs typeface="B Zar" panose="00000400000000000000" pitchFamily="2" charset="-78"/>
              </a:rPr>
              <a:t>Homogeneity of variance / Homoscedasticity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640080" y="1234440"/>
            <a:ext cx="10927080" cy="27432"/>
          </a:xfrm>
          <a:prstGeom prst="rect">
            <a:avLst/>
          </a:prstGeom>
          <a:solidFill>
            <a:srgbClr val="12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31520" y="1508760"/>
            <a:ext cx="10744200" cy="777240"/>
          </a:xfrm>
          <a:prstGeom prst="roundRect">
            <a:avLst/>
          </a:prstGeom>
          <a:solidFill>
            <a:srgbClr val="122A4A"/>
          </a:solidFill>
          <a:ln w="15240">
            <a:solidFill>
              <a:srgbClr val="122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200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تعریف: همسانی واریانس یعنی پراکندگی متغیر وابسته در دو گروه مستقل تقریباً برابر باشد.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22960" y="2514600"/>
            <a:ext cx="5074920" cy="1143000"/>
          </a:xfrm>
          <a:prstGeom prst="roundRect">
            <a:avLst/>
          </a:prstGeom>
          <a:solidFill>
            <a:srgbClr val="EBF2FA"/>
          </a:solidFill>
          <a:ln w="15240">
            <a:solidFill>
              <a:srgbClr val="122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8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فرض صفر Levene:</a:t>
            </a:r>
          </a:p>
          <a:p>
            <a:pPr algn="ctr" rtl="1"/>
            <a:r>
              <a:rPr sz="18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H₀: σ₁² = σ₂²</a:t>
            </a:r>
          </a:p>
          <a:p>
            <a:pPr algn="ctr" rtl="1"/>
            <a:r>
              <a:rPr sz="18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یعنی واریانس دو گروه برابر است.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309360" y="2514600"/>
            <a:ext cx="5074920" cy="1143000"/>
          </a:xfrm>
          <a:prstGeom prst="roundRect">
            <a:avLst/>
          </a:prstGeom>
          <a:solidFill>
            <a:srgbClr val="E5F8F6"/>
          </a:solidFill>
          <a:ln w="15240">
            <a:solidFill>
              <a:srgbClr val="0096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8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فرض مقابل:</a:t>
            </a:r>
          </a:p>
          <a:p>
            <a:pPr algn="ctr" rtl="1"/>
            <a:r>
              <a:rPr sz="18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H₁: σ₁² ≠ σ₂²</a:t>
            </a:r>
          </a:p>
          <a:p>
            <a:pPr algn="ctr" rtl="1"/>
            <a:r>
              <a:rPr sz="18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یعنی واریانس‌ها تفاوت معنادار دارند.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22960" y="3977639"/>
            <a:ext cx="5074920" cy="1463040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96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18872" rIns="182880" bIns="73152" rtlCol="0" anchor="ctr">
            <a:normAutofit/>
          </a:bodyPr>
          <a:lstStyle/>
          <a:p>
            <a:pPr algn="ctr" rtl="1"/>
            <a:r>
              <a:rPr sz="1700" b="1">
                <a:solidFill>
                  <a:srgbClr val="122A4A"/>
                </a:solidFill>
                <a:latin typeface="Arial"/>
                <a:cs typeface="B Zar" panose="00000400000000000000" pitchFamily="2" charset="-78"/>
              </a:rPr>
              <a:t>تفسیر در حالت همسانی</a:t>
            </a:r>
          </a:p>
          <a:p>
            <a:pPr algn="ctr" rtl="1"/>
            <a:r>
              <a:rPr sz="135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• اگر P-value در آزمون Levene بزرگ‌تر از ۰٫۰۵ باشد، فرض همسانی واریانس رد نمی‌شود.</a:t>
            </a:r>
          </a:p>
          <a:p>
            <a:pPr algn="ctr" rtl="1"/>
            <a:r>
              <a:rPr sz="135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• در این حالت از ردیف Equal variances assumed در خروجی SPSS استفاده می‌شود.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309360" y="3977639"/>
            <a:ext cx="5074920" cy="1463040"/>
          </a:xfrm>
          <a:prstGeom prst="roundRect">
            <a:avLst/>
          </a:prstGeom>
          <a:solidFill>
            <a:srgbClr val="FFFFFF"/>
          </a:solidFill>
          <a:ln w="16510">
            <a:solidFill>
              <a:srgbClr val="0096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18872" rIns="182880" bIns="73152" rtlCol="0" anchor="ctr">
            <a:normAutofit/>
          </a:bodyPr>
          <a:lstStyle/>
          <a:p>
            <a:pPr algn="ctr" rtl="1"/>
            <a:r>
              <a:rPr sz="1700" b="1">
                <a:solidFill>
                  <a:srgbClr val="122A4A"/>
                </a:solidFill>
                <a:latin typeface="Arial"/>
                <a:cs typeface="B Zar" panose="00000400000000000000" pitchFamily="2" charset="-78"/>
              </a:rPr>
              <a:t>تفسیر در حالت ناهمسانی</a:t>
            </a:r>
          </a:p>
          <a:p>
            <a:pPr algn="ctr" rtl="1"/>
            <a:r>
              <a:rPr sz="135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• اگر P-value کمتر از ۰٫۰۵ باشد، فرض همسانی واریانس نقض شده است.</a:t>
            </a:r>
          </a:p>
          <a:p>
            <a:pPr algn="ctr" rtl="1"/>
            <a:r>
              <a:rPr sz="135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• در این حالت از Welch’s t-test یا ردیف Equal variances not assumed استفاده می‌شود.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22960" y="5779008"/>
            <a:ext cx="10561320" cy="438912"/>
          </a:xfrm>
          <a:prstGeom prst="roundRect">
            <a:avLst/>
          </a:prstGeom>
          <a:solidFill>
            <a:srgbClr val="009688"/>
          </a:solidFill>
          <a:ln w="15240">
            <a:solidFill>
              <a:srgbClr val="0096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40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نکته: Levene فقط برابری واریانس‌ها را بررسی می‌کند؛ این آزمون جایگزین بررسی نرمال بودن داده‌ها نیست.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0096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05137" y="347472"/>
            <a:ext cx="4551246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/>
            <a:r>
              <a:rPr sz="2600" b="1">
                <a:solidFill>
                  <a:srgbClr val="122A4A"/>
                </a:solidFill>
                <a:latin typeface="Arial"/>
                <a:cs typeface="B Zar" panose="00000400000000000000" pitchFamily="2" charset="-78"/>
              </a:rPr>
              <a:t>درخت تصمیم برای همسانی واریانس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20979" y="850392"/>
            <a:ext cx="4719561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/>
            <a:r>
              <a:rPr sz="1200">
                <a:solidFill>
                  <a:srgbClr val="5F6E7D"/>
                </a:solidFill>
                <a:latin typeface="Arial"/>
                <a:cs typeface="B Zar" panose="00000400000000000000" pitchFamily="2" charset="-78"/>
              </a:rPr>
              <a:t>Choosing the appropriate t-test output when variances are unequal</a:t>
            </a:r>
          </a:p>
        </p:txBody>
      </p:sp>
      <p:sp>
        <p:nvSpPr>
          <p:cNvPr id="5" name="Rectangle 4"/>
          <p:cNvSpPr/>
          <p:nvPr/>
        </p:nvSpPr>
        <p:spPr>
          <a:xfrm>
            <a:off x="640080" y="1234440"/>
            <a:ext cx="10927080" cy="27432"/>
          </a:xfrm>
          <a:prstGeom prst="rect">
            <a:avLst/>
          </a:prstGeom>
          <a:solidFill>
            <a:srgbClr val="12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86200" y="1481328"/>
            <a:ext cx="4389120" cy="566928"/>
          </a:xfrm>
          <a:prstGeom prst="roundRect">
            <a:avLst/>
          </a:prstGeom>
          <a:solidFill>
            <a:srgbClr val="122A4A"/>
          </a:solidFill>
          <a:ln w="15240">
            <a:solidFill>
              <a:srgbClr val="122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70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اجرای Independent Samples t-test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6080760" y="2048256"/>
            <a:ext cx="0" cy="310896"/>
          </a:xfrm>
          <a:prstGeom prst="line">
            <a:avLst/>
          </a:prstGeom>
          <a:ln w="22860">
            <a:solidFill>
              <a:srgbClr val="122A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474720" y="2359152"/>
            <a:ext cx="5212080" cy="768096"/>
          </a:xfrm>
          <a:prstGeom prst="roundRect">
            <a:avLst/>
          </a:prstGeom>
          <a:solidFill>
            <a:srgbClr val="EBF2FA"/>
          </a:solidFill>
          <a:ln w="15240">
            <a:solidFill>
              <a:srgbClr val="122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700" b="1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نتیجه آزمون Levene را بررسی کن</a:t>
            </a:r>
          </a:p>
          <a:p>
            <a:pPr algn="ctr" rtl="1"/>
            <a:r>
              <a:rPr sz="1700" b="1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آیا Sig. &lt; 0.05 است؟</a:t>
            </a:r>
          </a:p>
        </p:txBody>
      </p:sp>
      <p:cxnSp>
        <p:nvCxnSpPr>
          <p:cNvPr id="9" name="Connector 8"/>
          <p:cNvCxnSpPr/>
          <p:nvPr/>
        </p:nvCxnSpPr>
        <p:spPr>
          <a:xfrm flipH="1">
            <a:off x="2011680" y="3017520"/>
            <a:ext cx="1645920" cy="640080"/>
          </a:xfrm>
          <a:prstGeom prst="line">
            <a:avLst/>
          </a:prstGeom>
          <a:ln w="22860">
            <a:solidFill>
              <a:srgbClr val="D1495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>
            <a:off x="8503920" y="3017520"/>
            <a:ext cx="1645920" cy="640080"/>
          </a:xfrm>
          <a:prstGeom prst="line">
            <a:avLst/>
          </a:prstGeom>
          <a:ln w="22860">
            <a:solidFill>
              <a:srgbClr val="3B975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1005840" y="3429000"/>
            <a:ext cx="1645920" cy="384048"/>
          </a:xfrm>
          <a:prstGeom prst="roundRect">
            <a:avLst/>
          </a:prstGeom>
          <a:solidFill>
            <a:srgbClr val="D1495B"/>
          </a:solidFill>
          <a:ln w="15240">
            <a:solidFill>
              <a:srgbClr val="D149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50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بله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555480" y="3429000"/>
            <a:ext cx="1645920" cy="384048"/>
          </a:xfrm>
          <a:prstGeom prst="roundRect">
            <a:avLst/>
          </a:prstGeom>
          <a:solidFill>
            <a:srgbClr val="3B975F"/>
          </a:solidFill>
          <a:ln w="15240">
            <a:solidFill>
              <a:srgbClr val="3B975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50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خیر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3977639"/>
            <a:ext cx="4480560" cy="1051560"/>
          </a:xfrm>
          <a:prstGeom prst="roundRect">
            <a:avLst/>
          </a:prstGeom>
          <a:solidFill>
            <a:srgbClr val="D1495B"/>
          </a:solidFill>
          <a:ln w="15240">
            <a:solidFill>
              <a:srgbClr val="D1495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55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ناهمسانی واریانس وجود دارد</a:t>
            </a:r>
          </a:p>
          <a:p>
            <a:pPr algn="ctr" rtl="1"/>
            <a:r>
              <a:rPr sz="155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از Welch’s t-test استفاده کن</a:t>
            </a:r>
          </a:p>
          <a:p>
            <a:pPr algn="ctr" rtl="1"/>
            <a:r>
              <a:rPr sz="155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SPSS: Equal variances not assumed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086600" y="3977639"/>
            <a:ext cx="4480560" cy="1051560"/>
          </a:xfrm>
          <a:prstGeom prst="roundRect">
            <a:avLst/>
          </a:prstGeom>
          <a:solidFill>
            <a:srgbClr val="3B975F"/>
          </a:solidFill>
          <a:ln w="15240">
            <a:solidFill>
              <a:srgbClr val="3B975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55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فرض همسانی واریانس رد نمی‌شود</a:t>
            </a:r>
          </a:p>
          <a:p>
            <a:pPr algn="ctr" rtl="1"/>
            <a:r>
              <a:rPr sz="155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از آزمون t معمولی استفاده کن</a:t>
            </a:r>
          </a:p>
          <a:p>
            <a:pPr algn="ctr" rtl="1"/>
            <a:r>
              <a:rPr sz="155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SPSS: Equal variances assumed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85800" y="5394960"/>
            <a:ext cx="3429000" cy="777240"/>
          </a:xfrm>
          <a:prstGeom prst="roundRect">
            <a:avLst/>
          </a:prstGeom>
          <a:solidFill>
            <a:srgbClr val="EBF2FA"/>
          </a:solidFill>
          <a:ln w="15240">
            <a:solidFill>
              <a:srgbClr val="122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3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نمونه‌ها نابرابر + واریانس‌ها نابرابر</a:t>
            </a:r>
          </a:p>
          <a:p>
            <a:pPr algn="ctr" rtl="1"/>
            <a:r>
              <a:rPr sz="13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Welch گزینه ترجیحی است.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434840" y="5394960"/>
            <a:ext cx="3429000" cy="777240"/>
          </a:xfrm>
          <a:prstGeom prst="roundRect">
            <a:avLst/>
          </a:prstGeom>
          <a:solidFill>
            <a:srgbClr val="E5F8F6"/>
          </a:solidFill>
          <a:ln w="15240">
            <a:solidFill>
              <a:srgbClr val="00968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3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اگر نرمال بودن هم شدیداً نقض شده باشد</a:t>
            </a:r>
          </a:p>
          <a:p>
            <a:pPr algn="ctr" rtl="1"/>
            <a:r>
              <a:rPr sz="13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Bootstrap/Permutation یا روش ناپارامتریک را بررسی کن.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183879" y="5394960"/>
            <a:ext cx="3429000" cy="777240"/>
          </a:xfrm>
          <a:prstGeom prst="roundRect">
            <a:avLst/>
          </a:prstGeom>
          <a:solidFill>
            <a:srgbClr val="EBF2FA"/>
          </a:solidFill>
          <a:ln w="15240">
            <a:solidFill>
              <a:srgbClr val="122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>
            <a:normAutofit/>
          </a:bodyPr>
          <a:lstStyle/>
          <a:p>
            <a:pPr algn="ctr" rtl="1"/>
            <a:r>
              <a:rPr sz="13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اگر استقلال مشاهدات نقض شود</a:t>
            </a:r>
          </a:p>
          <a:p>
            <a:pPr algn="ctr" rtl="1"/>
            <a:r>
              <a:rPr sz="1300" b="0">
                <a:solidFill>
                  <a:srgbClr val="212B36"/>
                </a:solidFill>
                <a:latin typeface="Arial"/>
                <a:cs typeface="B Zar" panose="00000400000000000000" pitchFamily="2" charset="-78"/>
              </a:rPr>
              <a:t>آزمون t مستقل اساساً مناسب نیست.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869EE1-4545-B129-1D53-2577ED11CBFB}"/>
              </a:ext>
            </a:extLst>
          </p:cNvPr>
          <p:cNvSpPr txBox="1"/>
          <p:nvPr/>
        </p:nvSpPr>
        <p:spPr>
          <a:xfrm>
            <a:off x="8209935" y="766916"/>
            <a:ext cx="2949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hlinkClick r:id="rId2" action="ppaction://hlinkfile"/>
              </a:rPr>
              <a:t>فایل ورد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152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265</Words>
  <Application>Microsoft Office PowerPoint</Application>
  <PresentationFormat>Widescreen</PresentationFormat>
  <Paragraphs>36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B Zar</vt:lpstr>
      <vt:lpstr>Calibri</vt:lpstr>
      <vt:lpstr>Office Theme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CS</dc:creator>
  <cp:keywords/>
  <dc:description>generated using python-pptx</dc:description>
  <cp:lastModifiedBy>sajad</cp:lastModifiedBy>
  <cp:revision>3</cp:revision>
  <dcterms:created xsi:type="dcterms:W3CDTF">2013-01-27T09:14:16Z</dcterms:created>
  <dcterms:modified xsi:type="dcterms:W3CDTF">2026-07-02T05:38:44Z</dcterms:modified>
  <cp:category/>
</cp:coreProperties>
</file>